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</p:sldIdLst>
  <p:sldSz cx="18288000" cy="10287000"/>
  <p:notesSz cx="6858000" cy="9144000"/>
  <p:embeddedFontLst>
    <p:embeddedFont>
      <p:font typeface="Montserrat Classic" charset="1" panose="00000500000000000000"/>
      <p:regular r:id="rId6"/>
      <p:bold r:id="rId7"/>
    </p:embeddedFont>
    <p:embeddedFont>
      <p:font typeface="Oswald" charset="1" panose="00000500000000000000"/>
      <p:regular r:id="rId8"/>
      <p:bold r:id="rId9"/>
    </p:embeddedFont>
    <p:embeddedFont>
      <p:font typeface="Playlist Script" charset="1" panose="00000000000000000000"/>
      <p:regular r:id="rId10"/>
    </p:embeddedFont>
    <p:embeddedFont>
      <p:font typeface="Arimo" charset="1" panose="020B0604020202020204"/>
      <p:regular r:id="rId11"/>
      <p:bold r:id="rId12"/>
      <p:italic r:id="rId13"/>
      <p:boldItalic r:id="rId14"/>
    </p:embeddedFont>
    <p:embeddedFont>
      <p:font typeface="Montserrat Light" charset="1" panose="0000040000000000000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slides/slide1.xml" Type="http://schemas.openxmlformats.org/officeDocument/2006/relationships/slide"/><Relationship Id="rId2" Target="presProps.xml" Type="http://schemas.openxmlformats.org/officeDocument/2006/relationships/presProps"/><Relationship Id="rId20" Target="slides/slide2.xml" Type="http://schemas.openxmlformats.org/officeDocument/2006/relationships/slide"/><Relationship Id="rId21" Target="slides/slide3.xml" Type="http://schemas.openxmlformats.org/officeDocument/2006/relationships/slide"/><Relationship Id="rId22" Target="slides/slide4.xml" Type="http://schemas.openxmlformats.org/officeDocument/2006/relationships/slide"/><Relationship Id="rId23" Target="slides/slide5.xml" Type="http://schemas.openxmlformats.org/officeDocument/2006/relationships/slide"/><Relationship Id="rId24" Target="slides/slide6.xml" Type="http://schemas.openxmlformats.org/officeDocument/2006/relationships/slide"/><Relationship Id="rId25" Target="slides/slide7.xml" Type="http://schemas.openxmlformats.org/officeDocument/2006/relationships/slide"/><Relationship Id="rId26" Target="slides/slide8.xml" Type="http://schemas.openxmlformats.org/officeDocument/2006/relationships/slide"/><Relationship Id="rId27" Target="slides/slide9.xml" Type="http://schemas.openxmlformats.org/officeDocument/2006/relationships/slide"/><Relationship Id="rId28" Target="slides/slide10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Relationship Id="rId3" Target="../media/image10.jpeg" Type="http://schemas.openxmlformats.org/officeDocument/2006/relationships/image"/><Relationship Id="rId4" Target="../media/image11.jpeg" Type="http://schemas.openxmlformats.org/officeDocument/2006/relationships/image"/><Relationship Id="rId5" Target="../media/image1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5881" t="12913" r="3798" b="1083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89330" y="1299856"/>
            <a:ext cx="22266660" cy="7687288"/>
            <a:chOff x="0" y="0"/>
            <a:chExt cx="29688880" cy="10249718"/>
          </a:xfrm>
        </p:grpSpPr>
        <p:sp>
          <p:nvSpPr>
            <p:cNvPr name="AutoShape 3" id="3"/>
            <p:cNvSpPr/>
            <p:nvPr/>
          </p:nvSpPr>
          <p:spPr>
            <a:xfrm rot="0">
              <a:off x="12261558" y="9858372"/>
              <a:ext cx="5165764" cy="391346"/>
            </a:xfrm>
            <a:prstGeom prst="rect">
              <a:avLst/>
            </a:prstGeom>
            <a:solidFill>
              <a:srgbClr val="F8CF2C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3532403"/>
              <a:ext cx="29688880" cy="31273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772"/>
                </a:lnSpc>
              </a:pPr>
              <a:r>
                <a:rPr lang="en-US" b="true" sz="14123" spc="282">
                  <a:solidFill>
                    <a:srgbClr val="F8CF2C"/>
                  </a:solidFill>
                  <a:latin typeface="Oswald"/>
                </a:rPr>
                <a:t>MILÊNIO BUS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5441271" y="1621966"/>
              <a:ext cx="18806338" cy="11329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118"/>
                </a:lnSpc>
              </a:pPr>
              <a:r>
                <a:rPr lang="en-US" b="true" sz="5084" spc="1016">
                  <a:solidFill>
                    <a:srgbClr val="FFFEE6"/>
                  </a:solidFill>
                  <a:latin typeface="Montserrat Classic"/>
                </a:rPr>
                <a:t>RADARTONA - DESAFIO 5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6830548" y="7440826"/>
              <a:ext cx="16027783" cy="10821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19"/>
                </a:lnSpc>
              </a:pPr>
              <a:r>
                <a:rPr lang="en-US" b="true" sz="4800" spc="240">
                  <a:solidFill>
                    <a:srgbClr val="FFFEE6"/>
                  </a:solidFill>
                  <a:latin typeface="Montserrat Light"/>
                </a:rPr>
                <a:t>MobiLab - SP</a:t>
              </a:r>
            </a:p>
          </p:txBody>
        </p:sp>
        <p:sp>
          <p:nvSpPr>
            <p:cNvPr name="AutoShape 7" id="7"/>
            <p:cNvSpPr/>
            <p:nvPr/>
          </p:nvSpPr>
          <p:spPr>
            <a:xfrm rot="0">
              <a:off x="12261558" y="0"/>
              <a:ext cx="5165764" cy="391346"/>
            </a:xfrm>
            <a:prstGeom prst="rect">
              <a:avLst/>
            </a:prstGeom>
            <a:solidFill>
              <a:srgbClr val="F8CF2C"/>
            </a:solid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8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73421" y="5886796"/>
            <a:ext cx="4087070" cy="2861460"/>
            <a:chOff x="0" y="0"/>
            <a:chExt cx="5449426" cy="3815281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32538" y="3203513"/>
              <a:ext cx="5416888" cy="6117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84">
                  <a:solidFill>
                    <a:srgbClr val="FFFEE6"/>
                  </a:solidFill>
                  <a:latin typeface="Montserrat Light"/>
                </a:rPr>
                <a:t>Milênio Bus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451517"/>
              <a:ext cx="5449426" cy="5976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24"/>
                </a:lnSpc>
              </a:pPr>
              <a:r>
                <a:rPr lang="en-US" b="false" sz="2452" spc="294">
                  <a:solidFill>
                    <a:srgbClr val="F8CF2C"/>
                  </a:solidFill>
                  <a:latin typeface="Montserrat Classic"/>
                </a:rPr>
                <a:t>F</a:t>
              </a:r>
              <a:r>
                <a:rPr lang="en-US" b="false" sz="2452" i="false" spc="294">
                  <a:solidFill>
                    <a:srgbClr val="F8CF2C"/>
                  </a:solidFill>
                  <a:latin typeface="Montserrat Classic"/>
                </a:rPr>
                <a:t>ACEBOOK</a:t>
              </a:r>
            </a:p>
          </p:txBody>
        </p:sp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1790174" y="0"/>
              <a:ext cx="1869078" cy="1869078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3002889" y="1743955"/>
            <a:ext cx="4350251" cy="2800134"/>
            <a:chOff x="0" y="0"/>
            <a:chExt cx="5800335" cy="373351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3119013"/>
              <a:ext cx="5800335" cy="6144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84">
                  <a:solidFill>
                    <a:srgbClr val="FFFEE6"/>
                  </a:solidFill>
                  <a:latin typeface="Montserrat Light"/>
                </a:rPr>
                <a:t>@milenio_bus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44833" y="2327762"/>
              <a:ext cx="5710670" cy="6263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28"/>
                </a:lnSpc>
              </a:pPr>
              <a:r>
                <a:rPr lang="en-US" b="false" sz="2580" spc="309">
                  <a:solidFill>
                    <a:srgbClr val="F8CF2C"/>
                  </a:solidFill>
                  <a:latin typeface="Montserrat Classic"/>
                </a:rPr>
                <a:t>INSTAGRAM</a:t>
              </a:r>
            </a:p>
          </p:txBody>
        </p:sp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2019476" y="0"/>
              <a:ext cx="1761384" cy="1761384"/>
            </a:xfrm>
            <a:prstGeom prst="rect">
              <a:avLst/>
            </a:prstGeom>
          </p:spPr>
        </p:pic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318416" y="1860853"/>
            <a:ext cx="1519396" cy="1089624"/>
          </a:xfrm>
          <a:prstGeom prst="rect">
            <a:avLst/>
          </a:prstGeom>
        </p:spPr>
      </p:pic>
      <p:sp>
        <p:nvSpPr>
          <p:cNvPr name="AutoShape 11" id="11"/>
          <p:cNvSpPr/>
          <p:nvPr/>
        </p:nvSpPr>
        <p:spPr>
          <a:xfrm rot="5400000">
            <a:off x="3804530" y="5232474"/>
            <a:ext cx="6540715" cy="127823"/>
          </a:xfrm>
          <a:prstGeom prst="rect">
            <a:avLst/>
          </a:prstGeom>
          <a:solidFill>
            <a:srgbClr val="F8CF2C"/>
          </a:solidFill>
        </p:spPr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4599171" y="6126157"/>
            <a:ext cx="1376094" cy="121321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13100396" y="7785945"/>
            <a:ext cx="4350251" cy="973732"/>
            <a:chOff x="0" y="0"/>
            <a:chExt cx="5800335" cy="1298309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34241" y="683580"/>
              <a:ext cx="5766094" cy="6147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84">
                  <a:solidFill>
                    <a:srgbClr val="FFFEE6"/>
                  </a:solidFill>
                  <a:latin typeface="Montserrat Light"/>
                </a:rPr>
                <a:t>Milênio Bus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104775"/>
              <a:ext cx="5800335" cy="6233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29"/>
                </a:lnSpc>
              </a:pPr>
              <a:r>
                <a:rPr lang="en-US" b="false" sz="2581" i="false" spc="309">
                  <a:solidFill>
                    <a:srgbClr val="F8CF2C"/>
                  </a:solidFill>
                  <a:latin typeface="Montserrat Classic"/>
                </a:rPr>
                <a:t>LINKEDIN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336379" y="3587748"/>
            <a:ext cx="5535465" cy="973732"/>
            <a:chOff x="0" y="0"/>
            <a:chExt cx="7380620" cy="1298309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43570" y="683580"/>
              <a:ext cx="7337050" cy="6147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84">
                  <a:solidFill>
                    <a:srgbClr val="FFFEE6"/>
                  </a:solidFill>
                  <a:latin typeface="Montserrat Light"/>
                </a:rPr>
                <a:t>contato@mileniobus.com.br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-104775"/>
              <a:ext cx="7380620" cy="6233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29"/>
                </a:lnSpc>
              </a:pPr>
              <a:r>
                <a:rPr lang="en-US" b="false" sz="2581" i="false" spc="309">
                  <a:solidFill>
                    <a:srgbClr val="F8CF2C"/>
                  </a:solidFill>
                  <a:latin typeface="Montserrat Classic"/>
                </a:rPr>
                <a:t>E-MAIL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906816" y="4236150"/>
            <a:ext cx="5732057" cy="1842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31"/>
              </a:lnSpc>
            </a:pPr>
            <a:r>
              <a:rPr lang="en-US" sz="12375">
                <a:solidFill>
                  <a:srgbClr val="FFFEE6"/>
                </a:solidFill>
                <a:latin typeface="Playlist Script"/>
              </a:rPr>
              <a:t>Obrigada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2528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52910" y="3534142"/>
            <a:ext cx="3253086" cy="5724158"/>
            <a:chOff x="0" y="0"/>
            <a:chExt cx="4337447" cy="7632210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4337447" cy="328594"/>
            </a:xfrm>
            <a:prstGeom prst="rect">
              <a:avLst/>
            </a:prstGeom>
            <a:solidFill>
              <a:srgbClr val="F8CF2C"/>
            </a:solidFill>
          </p:spPr>
        </p:sp>
        <p:sp>
          <p:nvSpPr>
            <p:cNvPr name="AutoShape 4" id="4"/>
            <p:cNvSpPr/>
            <p:nvPr/>
          </p:nvSpPr>
          <p:spPr>
            <a:xfrm rot="0">
              <a:off x="0" y="7303616"/>
              <a:ext cx="4337447" cy="328594"/>
            </a:xfrm>
            <a:prstGeom prst="rect">
              <a:avLst/>
            </a:prstGeom>
            <a:solidFill>
              <a:srgbClr val="F8CF2C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871703" y="4762180"/>
            <a:ext cx="16495999" cy="3163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b="false" sz="4500" spc="89">
                <a:solidFill>
                  <a:srgbClr val="FFFEE6"/>
                </a:solidFill>
                <a:latin typeface="Montserrat Classic"/>
              </a:rPr>
              <a:t>O desafio consiste no desenvolvimento de análises e/ou soluções tecnológicas sobre a</a:t>
            </a:r>
            <a:r>
              <a:rPr lang="en-US" b="false" sz="4500">
                <a:solidFill>
                  <a:srgbClr val="FFFEE6"/>
                </a:solidFill>
                <a:latin typeface="Arimo"/>
              </a:rPr>
              <a:t> relação e</a:t>
            </a:r>
            <a:r>
              <a:rPr lang="en-US" b="false" sz="4500" spc="89">
                <a:solidFill>
                  <a:srgbClr val="FFFEE6"/>
                </a:solidFill>
                <a:latin typeface="Montserrat Classic"/>
              </a:rPr>
              <a:t>ntre os dados</a:t>
            </a:r>
            <a:r>
              <a:rPr lang="en-US" b="false" sz="4500">
                <a:solidFill>
                  <a:srgbClr val="FFFEE6"/>
                </a:solidFill>
                <a:latin typeface="Arimo"/>
              </a:rPr>
              <a:t> c</a:t>
            </a:r>
            <a:r>
              <a:rPr lang="en-US" b="false" sz="4500" spc="89">
                <a:solidFill>
                  <a:srgbClr val="FFFEE6"/>
                </a:solidFill>
                <a:latin typeface="Montserrat Classic"/>
              </a:rPr>
              <a:t>ontidos nos equipamentos de fiscalização eletrônica</a:t>
            </a:r>
            <a:r>
              <a:rPr lang="en-US" b="false" sz="4500">
                <a:solidFill>
                  <a:srgbClr val="FFFEE6"/>
                </a:solidFill>
                <a:latin typeface="Arimo"/>
              </a:rPr>
              <a:t> (ra</a:t>
            </a:r>
            <a:r>
              <a:rPr lang="en-US" b="false" sz="4500" spc="89">
                <a:solidFill>
                  <a:srgbClr val="FFFEE6"/>
                </a:solidFill>
                <a:latin typeface="Montserrat Classic"/>
              </a:rPr>
              <a:t>dares) e dos GPS's dos ônibus em Sã</a:t>
            </a:r>
            <a:r>
              <a:rPr lang="en-US" sz="4500" b="false">
                <a:solidFill>
                  <a:srgbClr val="FFFEE6"/>
                </a:solidFill>
                <a:latin typeface="Arimo"/>
              </a:rPr>
              <a:t>o Paulo.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02673" y="1057275"/>
            <a:ext cx="5198479" cy="168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60"/>
              </a:lnSpc>
            </a:pPr>
            <a:r>
              <a:rPr lang="en-US" sz="11270">
                <a:solidFill>
                  <a:srgbClr val="FFFEE6"/>
                </a:solidFill>
                <a:latin typeface="Playlist Script"/>
              </a:rPr>
              <a:t>Objetivo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>
            <a:alphaModFix amt="19999"/>
          </a:blip>
          <a:srcRect l="1024" t="21248" r="176" b="23177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759691" y="6350354"/>
            <a:ext cx="3410284" cy="341028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03579" y="1904620"/>
            <a:ext cx="5008081" cy="5008081"/>
          </a:xfrm>
          <a:prstGeom prst="rect">
            <a:avLst/>
          </a:prstGeom>
        </p:spPr>
      </p:pic>
      <p:sp>
        <p:nvSpPr>
          <p:cNvPr name="AutoShape 4" id="4"/>
          <p:cNvSpPr/>
          <p:nvPr/>
        </p:nvSpPr>
        <p:spPr>
          <a:xfrm rot="0">
            <a:off x="6444801" y="2201856"/>
            <a:ext cx="5021694" cy="115387"/>
          </a:xfrm>
          <a:prstGeom prst="rect">
            <a:avLst/>
          </a:prstGeom>
          <a:solidFill>
            <a:srgbClr val="F8CF2C"/>
          </a:solidFill>
        </p:spPr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9819867" y="3249703"/>
            <a:ext cx="2479053" cy="2317915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9688822" y="6644350"/>
            <a:ext cx="2822292" cy="2822292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948305" y="445733"/>
            <a:ext cx="7622809" cy="168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60"/>
              </a:lnSpc>
            </a:pPr>
            <a:r>
              <a:rPr lang="en-US" sz="11270">
                <a:solidFill>
                  <a:srgbClr val="231F1F"/>
                </a:solidFill>
                <a:latin typeface="Playlist Script"/>
              </a:rPr>
              <a:t>Cenário 2018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721769" y="3878962"/>
            <a:ext cx="5053156" cy="1097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91"/>
              </a:lnSpc>
            </a:pPr>
            <a:r>
              <a:rPr lang="en-US" sz="7471" b="true">
                <a:solidFill>
                  <a:srgbClr val="231F1F"/>
                </a:solidFill>
                <a:latin typeface="Oswald"/>
              </a:rPr>
              <a:t>16 mil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983222" y="7367424"/>
            <a:ext cx="5053156" cy="1097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91"/>
              </a:lnSpc>
            </a:pPr>
            <a:r>
              <a:rPr lang="en-US" sz="7471" b="true">
                <a:solidFill>
                  <a:srgbClr val="231F1F"/>
                </a:solidFill>
                <a:latin typeface="Oswald"/>
              </a:rPr>
              <a:t>informações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58889" y="3878962"/>
            <a:ext cx="5053156" cy="1097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91"/>
              </a:lnSpc>
            </a:pPr>
            <a:r>
              <a:rPr lang="en-US" sz="7471" b="true">
                <a:solidFill>
                  <a:srgbClr val="231F1F"/>
                </a:solidFill>
                <a:latin typeface="Oswald"/>
              </a:rPr>
              <a:t>relatório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699928" y="6823346"/>
            <a:ext cx="5053156" cy="2185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91"/>
              </a:lnSpc>
            </a:pPr>
            <a:r>
              <a:rPr lang="en-US" sz="7471" b="true">
                <a:solidFill>
                  <a:srgbClr val="231F1F"/>
                </a:solidFill>
                <a:latin typeface="Oswald"/>
              </a:rPr>
              <a:t>828 acidentes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8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86520" y="2638671"/>
            <a:ext cx="3012340" cy="93546"/>
          </a:xfrm>
          <a:prstGeom prst="rect">
            <a:avLst/>
          </a:prstGeom>
          <a:solidFill>
            <a:srgbClr val="F8CF2C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13975" t="0" r="9999" b="0"/>
          <a:stretch>
            <a:fillRect/>
          </a:stretch>
        </p:blipFill>
        <p:spPr>
          <a:xfrm flipH="false" flipV="false" rot="0">
            <a:off x="5213400" y="0"/>
            <a:ext cx="13903410" cy="10287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86520" y="664141"/>
            <a:ext cx="4480619" cy="168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60"/>
              </a:lnSpc>
            </a:pPr>
            <a:r>
              <a:rPr lang="en-US" sz="11270">
                <a:solidFill>
                  <a:srgbClr val="FFFEE6"/>
                </a:solidFill>
                <a:latin typeface="Playlist Script"/>
              </a:rPr>
              <a:t>Solução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2528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6680762" y="2565539"/>
            <a:ext cx="4279942" cy="142300"/>
          </a:xfrm>
          <a:prstGeom prst="rect">
            <a:avLst/>
          </a:prstGeom>
          <a:solidFill>
            <a:srgbClr val="F8CF2C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6461369" y="538499"/>
            <a:ext cx="7357101" cy="168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60"/>
              </a:lnSpc>
            </a:pPr>
            <a:r>
              <a:rPr lang="en-US" sz="11270">
                <a:solidFill>
                  <a:srgbClr val="FFFEE6"/>
                </a:solidFill>
                <a:latin typeface="Playlist Script"/>
              </a:rPr>
              <a:t>Benefícios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96845" y="3570660"/>
            <a:ext cx="15059199" cy="6358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5600">
                <a:solidFill>
                  <a:srgbClr val="FFFEE6"/>
                </a:solidFill>
                <a:latin typeface="Oswald"/>
              </a:rPr>
              <a:t>Informações em tempo real.</a:t>
            </a:r>
          </a:p>
          <a:p>
            <a:pPr algn="ctr">
              <a:lnSpc>
                <a:spcPts val="6440"/>
              </a:lnSpc>
            </a:pPr>
          </a:p>
          <a:p>
            <a:pPr algn="ctr">
              <a:lnSpc>
                <a:spcPts val="6440"/>
              </a:lnSpc>
            </a:pPr>
            <a:r>
              <a:rPr lang="en-US" sz="5600">
                <a:solidFill>
                  <a:srgbClr val="FFFEE6"/>
                </a:solidFill>
                <a:latin typeface="Oswald"/>
              </a:rPr>
              <a:t>Monitoramento de frotas.</a:t>
            </a:r>
          </a:p>
          <a:p>
            <a:pPr algn="ctr">
              <a:lnSpc>
                <a:spcPts val="6440"/>
              </a:lnSpc>
            </a:pPr>
          </a:p>
          <a:p>
            <a:pPr algn="ctr">
              <a:lnSpc>
                <a:spcPts val="6440"/>
              </a:lnSpc>
            </a:pPr>
            <a:r>
              <a:rPr lang="en-US" sz="5600">
                <a:solidFill>
                  <a:srgbClr val="FFFEE6"/>
                </a:solidFill>
                <a:latin typeface="Oswald"/>
              </a:rPr>
              <a:t>Tomada de decisão assertiva.</a:t>
            </a:r>
          </a:p>
          <a:p>
            <a:pPr algn="ctr">
              <a:lnSpc>
                <a:spcPts val="6105"/>
              </a:lnSpc>
            </a:pPr>
          </a:p>
          <a:p>
            <a:pPr algn="ctr">
              <a:lnSpc>
                <a:spcPts val="6105"/>
              </a:lnSpc>
            </a:pPr>
            <a:r>
              <a:rPr lang="en-US" sz="5308">
                <a:solidFill>
                  <a:srgbClr val="FFFEE6"/>
                </a:solidFill>
                <a:latin typeface="Oswald"/>
              </a:rPr>
              <a:t>Redução no tempo de frota parada.</a:t>
            </a:r>
          </a:p>
          <a:p>
            <a:pPr algn="l">
              <a:lnSpc>
                <a:spcPts val="6105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2528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7004029" y="2638670"/>
            <a:ext cx="4279942" cy="142300"/>
          </a:xfrm>
          <a:prstGeom prst="rect">
            <a:avLst/>
          </a:prstGeom>
          <a:solidFill>
            <a:srgbClr val="F8CF2C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2369423" y="4381893"/>
            <a:ext cx="6929851" cy="4508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29399" indent="-514700" lvl="1">
              <a:lnSpc>
                <a:spcPts val="7170"/>
              </a:lnSpc>
              <a:buFont typeface="Arial"/>
              <a:buChar char="•"/>
            </a:pPr>
            <a:r>
              <a:rPr lang="en-US" sz="6234">
                <a:solidFill>
                  <a:srgbClr val="FFFEE6"/>
                </a:solidFill>
                <a:latin typeface="Oswald"/>
              </a:rPr>
              <a:t>API SPTRANS</a:t>
            </a:r>
          </a:p>
          <a:p>
            <a:pPr algn="l">
              <a:lnSpc>
                <a:spcPts val="7170"/>
              </a:lnSpc>
            </a:pPr>
          </a:p>
          <a:p>
            <a:pPr algn="l" marL="1029399" indent="-514700" lvl="1">
              <a:lnSpc>
                <a:spcPts val="7170"/>
              </a:lnSpc>
              <a:buFont typeface="Arial"/>
              <a:buChar char="•"/>
            </a:pPr>
            <a:r>
              <a:rPr lang="en-US" sz="6234">
                <a:solidFill>
                  <a:srgbClr val="FFFEE6"/>
                </a:solidFill>
                <a:latin typeface="Oswald"/>
              </a:rPr>
              <a:t>API WAZE</a:t>
            </a:r>
          </a:p>
          <a:p>
            <a:pPr algn="l">
              <a:lnSpc>
                <a:spcPts val="7170"/>
              </a:lnSpc>
            </a:pPr>
          </a:p>
          <a:p>
            <a:pPr algn="l" marL="1029398" indent="-514699" lvl="1">
              <a:lnSpc>
                <a:spcPts val="7170"/>
              </a:lnSpc>
              <a:buFont typeface="Arial"/>
              <a:buChar char="•"/>
            </a:pPr>
            <a:r>
              <a:rPr lang="en-US" sz="6234">
                <a:solidFill>
                  <a:srgbClr val="FFFEE6"/>
                </a:solidFill>
                <a:latin typeface="Oswald"/>
              </a:rPr>
              <a:t>API RADARES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485746" y="562877"/>
            <a:ext cx="7357101" cy="168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60"/>
              </a:lnSpc>
            </a:pPr>
            <a:r>
              <a:rPr lang="en-US" sz="11270">
                <a:solidFill>
                  <a:srgbClr val="FFFEE6"/>
                </a:solidFill>
                <a:latin typeface="Playlist Script"/>
              </a:rPr>
              <a:t>Tecnologia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16095" y="4284386"/>
            <a:ext cx="6929851" cy="4508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29399" indent="-514700" lvl="1">
              <a:lnSpc>
                <a:spcPts val="7170"/>
              </a:lnSpc>
              <a:buFont typeface="Arial"/>
              <a:buChar char="•"/>
            </a:pPr>
            <a:r>
              <a:rPr lang="en-US" sz="6235">
                <a:solidFill>
                  <a:srgbClr val="FFFEE6"/>
                </a:solidFill>
                <a:latin typeface="Oswald"/>
              </a:rPr>
              <a:t>Frota em real time</a:t>
            </a:r>
          </a:p>
          <a:p>
            <a:pPr algn="l">
              <a:lnSpc>
                <a:spcPts val="7170"/>
              </a:lnSpc>
            </a:pPr>
          </a:p>
          <a:p>
            <a:pPr algn="l" marL="1029399" indent="-514700" lvl="1">
              <a:lnSpc>
                <a:spcPts val="7170"/>
              </a:lnSpc>
              <a:buFont typeface="Arial"/>
              <a:buChar char="•"/>
            </a:pPr>
            <a:r>
              <a:rPr lang="en-US" sz="6235">
                <a:solidFill>
                  <a:srgbClr val="FFFEE6"/>
                </a:solidFill>
                <a:latin typeface="Oswald"/>
              </a:rPr>
              <a:t>Acidentes</a:t>
            </a:r>
          </a:p>
          <a:p>
            <a:pPr algn="l">
              <a:lnSpc>
                <a:spcPts val="7170"/>
              </a:lnSpc>
            </a:pPr>
          </a:p>
          <a:p>
            <a:pPr algn="l" marL="1029398" indent="-514699" lvl="1">
              <a:lnSpc>
                <a:spcPts val="7170"/>
              </a:lnSpc>
              <a:buFont typeface="Arial"/>
              <a:buChar char="•"/>
            </a:pPr>
            <a:r>
              <a:rPr lang="en-US" sz="6234">
                <a:solidFill>
                  <a:srgbClr val="FFFEE6"/>
                </a:solidFill>
                <a:latin typeface="Oswald"/>
              </a:rPr>
              <a:t>Desastres naturais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2255" t="21043" r="5801" b="2141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347497" y="3353366"/>
            <a:ext cx="7771531" cy="5518993"/>
          </a:xfrm>
          <a:prstGeom prst="rect">
            <a:avLst/>
          </a:prstGeom>
          <a:solidFill>
            <a:srgbClr val="FFFEE6"/>
          </a:solidFill>
        </p:spPr>
      </p:sp>
      <p:sp>
        <p:nvSpPr>
          <p:cNvPr name="AutoShape 3" id="3"/>
          <p:cNvSpPr/>
          <p:nvPr/>
        </p:nvSpPr>
        <p:spPr>
          <a:xfrm rot="0">
            <a:off x="7073124" y="4849758"/>
            <a:ext cx="4152979" cy="85047"/>
          </a:xfrm>
          <a:prstGeom prst="rect">
            <a:avLst/>
          </a:prstGeom>
          <a:solidFill>
            <a:srgbClr val="F8CF2C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6752631" y="3995983"/>
            <a:ext cx="4859491" cy="496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6"/>
              </a:lnSpc>
            </a:pPr>
            <a:r>
              <a:rPr lang="en-US" b="true" sz="3012" spc="60">
                <a:solidFill>
                  <a:srgbClr val="252827"/>
                </a:solidFill>
                <a:latin typeface="Montserrat Classic"/>
              </a:rPr>
              <a:t>Requisitos obrigatórios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223107" y="1144649"/>
            <a:ext cx="6920489" cy="1845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59"/>
              </a:lnSpc>
            </a:pPr>
            <a:r>
              <a:rPr lang="en-US" sz="12399">
                <a:solidFill>
                  <a:srgbClr val="F8CF2C"/>
                </a:solidFill>
                <a:latin typeface="Playlist Script"/>
              </a:rPr>
              <a:t>Check-List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34095" y="5370473"/>
            <a:ext cx="7238672" cy="27551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65522" indent="-182761" lvl="1">
              <a:lnSpc>
                <a:spcPts val="5534"/>
              </a:lnSpc>
              <a:buFont typeface="Arial"/>
              <a:buChar char="•"/>
            </a:pPr>
            <a:r>
              <a:rPr lang="en-US" b="true" sz="2213">
                <a:solidFill>
                  <a:srgbClr val="231F1F"/>
                </a:solidFill>
                <a:latin typeface="Arimo"/>
              </a:rPr>
              <a:t>Relatório síntese contendo análises e resultados.</a:t>
            </a:r>
          </a:p>
          <a:p>
            <a:pPr marL="365522" indent="-182761" lvl="1">
              <a:lnSpc>
                <a:spcPts val="5534"/>
              </a:lnSpc>
              <a:buFont typeface="Arial"/>
              <a:buChar char="•"/>
            </a:pPr>
            <a:r>
              <a:rPr lang="en-US" b="true" sz="2213">
                <a:solidFill>
                  <a:srgbClr val="231F1F"/>
                </a:solidFill>
                <a:latin typeface="Arimo"/>
              </a:rPr>
              <a:t>Procedimentos e métodos utilizados.</a:t>
            </a:r>
          </a:p>
          <a:p>
            <a:pPr marL="365522" indent="-182761" lvl="1">
              <a:lnSpc>
                <a:spcPts val="5534"/>
              </a:lnSpc>
              <a:buFont typeface="Arial"/>
              <a:buChar char="•"/>
            </a:pPr>
            <a:r>
              <a:rPr lang="en-US" b="true" sz="2213">
                <a:solidFill>
                  <a:srgbClr val="231F1F"/>
                </a:solidFill>
                <a:latin typeface="Arimo"/>
              </a:rPr>
              <a:t>Documentação da aplicação.</a:t>
            </a:r>
          </a:p>
          <a:p>
            <a:pPr>
              <a:lnSpc>
                <a:spcPts val="2878"/>
              </a:lnSpc>
            </a:pPr>
          </a:p>
          <a:p>
            <a:pPr>
              <a:lnSpc>
                <a:spcPts val="2878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2255" t="21043" r="5801" b="2141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050900" y="3377743"/>
            <a:ext cx="7771531" cy="5518993"/>
          </a:xfrm>
          <a:prstGeom prst="rect">
            <a:avLst/>
          </a:prstGeom>
          <a:solidFill>
            <a:srgbClr val="FFFEE6"/>
          </a:solidFill>
        </p:spPr>
      </p:sp>
      <p:sp>
        <p:nvSpPr>
          <p:cNvPr name="AutoShape 3" id="3"/>
          <p:cNvSpPr/>
          <p:nvPr/>
        </p:nvSpPr>
        <p:spPr>
          <a:xfrm rot="0">
            <a:off x="6776527" y="4703498"/>
            <a:ext cx="4152979" cy="85047"/>
          </a:xfrm>
          <a:prstGeom prst="rect">
            <a:avLst/>
          </a:prstGeom>
          <a:solidFill>
            <a:srgbClr val="F8CF2C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6407280" y="3922853"/>
            <a:ext cx="4859491" cy="496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6"/>
              </a:lnSpc>
            </a:pPr>
            <a:r>
              <a:rPr lang="en-US" b="true" sz="3012" spc="60">
                <a:solidFill>
                  <a:srgbClr val="252827"/>
                </a:solidFill>
                <a:latin typeface="Montserrat Classic"/>
              </a:rPr>
              <a:t>Sprints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149977" y="1144649"/>
            <a:ext cx="6920489" cy="1845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59"/>
              </a:lnSpc>
            </a:pPr>
            <a:r>
              <a:rPr lang="en-US" sz="12399">
                <a:solidFill>
                  <a:srgbClr val="F8CF2C"/>
                </a:solidFill>
                <a:latin typeface="Playlist Script"/>
              </a:rPr>
              <a:t>Roadmap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56929" y="5028708"/>
            <a:ext cx="6237852" cy="2981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67"/>
              </a:lnSpc>
            </a:pPr>
            <a:r>
              <a:rPr lang="en-US" b="true" sz="3906">
                <a:solidFill>
                  <a:srgbClr val="231F1F"/>
                </a:solidFill>
                <a:latin typeface="Arimo"/>
              </a:rPr>
              <a:t>Aplicação Web</a:t>
            </a:r>
          </a:p>
          <a:p>
            <a:pPr algn="ctr">
              <a:lnSpc>
                <a:spcPts val="9767"/>
              </a:lnSpc>
            </a:pPr>
            <a:r>
              <a:rPr lang="en-US" b="true" sz="3906">
                <a:solidFill>
                  <a:srgbClr val="231F1F"/>
                </a:solidFill>
                <a:latin typeface="Arimo"/>
              </a:rPr>
              <a:t>Aplicação Mobile</a:t>
            </a:r>
          </a:p>
          <a:p>
            <a:pPr>
              <a:lnSpc>
                <a:spcPts val="5078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8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-3576984" y="5007874"/>
            <a:ext cx="6826356" cy="682793"/>
          </a:xfrm>
          <a:prstGeom prst="rect">
            <a:avLst/>
          </a:prstGeom>
          <a:solidFill>
            <a:srgbClr val="F8CF2C"/>
          </a:solidFill>
        </p:spPr>
      </p:sp>
      <p:sp>
        <p:nvSpPr>
          <p:cNvPr name="AutoShape 3" id="3"/>
          <p:cNvSpPr/>
          <p:nvPr/>
        </p:nvSpPr>
        <p:spPr>
          <a:xfrm rot="-5400000">
            <a:off x="15025315" y="5007874"/>
            <a:ext cx="6826356" cy="682793"/>
          </a:xfrm>
          <a:prstGeom prst="rect">
            <a:avLst/>
          </a:prstGeom>
          <a:solidFill>
            <a:srgbClr val="F8CF2C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57570" y="2842247"/>
            <a:ext cx="3200103" cy="426680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rcRect l="12300" t="0" r="15079" b="0"/>
          <a:stretch>
            <a:fillRect/>
          </a:stretch>
        </p:blipFill>
        <p:spPr>
          <a:xfrm flipH="false" flipV="false" rot="0">
            <a:off x="13609489" y="2842247"/>
            <a:ext cx="3098521" cy="426680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1781" t="0" r="1781" b="0"/>
          <a:stretch>
            <a:fillRect/>
          </a:stretch>
        </p:blipFill>
        <p:spPr>
          <a:xfrm flipH="false" flipV="false" rot="0">
            <a:off x="1457570" y="2842247"/>
            <a:ext cx="3086100" cy="426680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5901" t="0" r="21478" b="0"/>
          <a:stretch>
            <a:fillRect/>
          </a:stretch>
        </p:blipFill>
        <p:spPr>
          <a:xfrm flipH="false" flipV="false" rot="0">
            <a:off x="5549436" y="2842247"/>
            <a:ext cx="3098521" cy="4266804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11219" t="0" r="15299" b="0"/>
          <a:stretch>
            <a:fillRect/>
          </a:stretch>
        </p:blipFill>
        <p:spPr>
          <a:xfrm flipH="false" flipV="false" rot="0">
            <a:off x="9621597" y="2842247"/>
            <a:ext cx="3146929" cy="4282651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004323" y="7555282"/>
            <a:ext cx="4106597" cy="1377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 spc="56">
                <a:solidFill>
                  <a:srgbClr val="F8CF2C"/>
                </a:solidFill>
                <a:latin typeface="Montserrat Classic"/>
              </a:rPr>
              <a:t>Anna Flávia </a:t>
            </a:r>
          </a:p>
          <a:p>
            <a:pPr algn="ctr">
              <a:lnSpc>
                <a:spcPts val="3639"/>
              </a:lnSpc>
            </a:pPr>
            <a:r>
              <a:rPr lang="en-US" sz="2800" spc="56">
                <a:solidFill>
                  <a:srgbClr val="F8CF2C"/>
                </a:solidFill>
                <a:latin typeface="Montserrat Classic"/>
              </a:rPr>
              <a:t>Castro</a:t>
            </a:r>
          </a:p>
          <a:p>
            <a:pPr algn="ctr">
              <a:lnSpc>
                <a:spcPts val="3640"/>
              </a:lnSpc>
            </a:pPr>
            <a:r>
              <a:rPr lang="en-US" sz="2800" spc="56">
                <a:solidFill>
                  <a:srgbClr val="FFFEE6"/>
                </a:solidFill>
                <a:latin typeface="Montserrat Classic"/>
              </a:rPr>
              <a:t>D</a:t>
            </a:r>
            <a:r>
              <a:rPr lang="en-US" b="false" sz="2800" spc="56">
                <a:solidFill>
                  <a:srgbClr val="FFFEE6"/>
                </a:solidFill>
                <a:latin typeface="Montserrat Classic"/>
              </a:rPr>
              <a:t>esenvolvedora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54602" y="7555282"/>
            <a:ext cx="4106597" cy="1377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800" spc="56">
                <a:solidFill>
                  <a:srgbClr val="F8CF2C"/>
                </a:solidFill>
                <a:latin typeface="Montserrat Classic"/>
              </a:rPr>
              <a:t>L</a:t>
            </a:r>
            <a:r>
              <a:rPr lang="en-US" sz="2799" spc="55">
                <a:solidFill>
                  <a:srgbClr val="F8CF2C"/>
                </a:solidFill>
                <a:latin typeface="Montserrat Classic"/>
              </a:rPr>
              <a:t>ucas</a:t>
            </a:r>
          </a:p>
          <a:p>
            <a:pPr algn="ctr">
              <a:lnSpc>
                <a:spcPts val="3639"/>
              </a:lnSpc>
            </a:pPr>
            <a:r>
              <a:rPr lang="en-US" sz="2799" spc="55">
                <a:solidFill>
                  <a:srgbClr val="F8CF2C"/>
                </a:solidFill>
                <a:latin typeface="Montserrat Classic"/>
              </a:rPr>
              <a:t>Simões</a:t>
            </a:r>
          </a:p>
          <a:p>
            <a:pPr algn="ctr">
              <a:lnSpc>
                <a:spcPts val="3640"/>
              </a:lnSpc>
            </a:pPr>
            <a:r>
              <a:rPr lang="en-US" sz="2800" spc="56">
                <a:solidFill>
                  <a:srgbClr val="FFFEE6"/>
                </a:solidFill>
                <a:latin typeface="Montserrat Classic"/>
              </a:rPr>
              <a:t>D</a:t>
            </a:r>
            <a:r>
              <a:rPr lang="en-US" b="false" sz="2800" spc="56">
                <a:solidFill>
                  <a:srgbClr val="FFFEE6"/>
                </a:solidFill>
                <a:latin typeface="Montserrat Classic"/>
              </a:rPr>
              <a:t>esenvolvedor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272808" y="7555282"/>
            <a:ext cx="4106597" cy="1377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800" spc="56">
                <a:solidFill>
                  <a:srgbClr val="F8CF2C"/>
                </a:solidFill>
                <a:latin typeface="Montserrat Classic"/>
              </a:rPr>
              <a:t>M</a:t>
            </a:r>
            <a:r>
              <a:rPr lang="en-US" sz="2799" spc="55">
                <a:solidFill>
                  <a:srgbClr val="F8CF2C"/>
                </a:solidFill>
                <a:latin typeface="Montserrat Classic"/>
              </a:rPr>
              <a:t>arcel</a:t>
            </a:r>
          </a:p>
          <a:p>
            <a:pPr algn="ctr">
              <a:lnSpc>
                <a:spcPts val="3639"/>
              </a:lnSpc>
            </a:pPr>
            <a:r>
              <a:rPr lang="en-US" sz="2799" spc="55">
                <a:solidFill>
                  <a:srgbClr val="F8CF2C"/>
                </a:solidFill>
                <a:latin typeface="Montserrat Classic"/>
              </a:rPr>
              <a:t>Ogando</a:t>
            </a:r>
          </a:p>
          <a:p>
            <a:pPr algn="ctr">
              <a:lnSpc>
                <a:spcPts val="3640"/>
              </a:lnSpc>
            </a:pPr>
            <a:r>
              <a:rPr lang="en-US" sz="2800" spc="56">
                <a:solidFill>
                  <a:srgbClr val="FFFEE6"/>
                </a:solidFill>
                <a:latin typeface="Montserrat Classic"/>
              </a:rPr>
              <a:t>D</a:t>
            </a:r>
            <a:r>
              <a:rPr lang="en-US" b="false" sz="2800" spc="56">
                <a:solidFill>
                  <a:srgbClr val="FFFEE6"/>
                </a:solidFill>
                <a:latin typeface="Montserrat Classic"/>
              </a:rPr>
              <a:t>esenvolvedor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273314" y="7577123"/>
            <a:ext cx="4106597" cy="1377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 spc="56">
                <a:solidFill>
                  <a:srgbClr val="F8CF2C"/>
                </a:solidFill>
                <a:latin typeface="Montserrat Classic"/>
              </a:rPr>
              <a:t>Willian </a:t>
            </a:r>
          </a:p>
          <a:p>
            <a:pPr algn="ctr">
              <a:lnSpc>
                <a:spcPts val="3639"/>
              </a:lnSpc>
            </a:pPr>
            <a:r>
              <a:rPr lang="en-US" sz="2800" spc="56">
                <a:solidFill>
                  <a:srgbClr val="F8CF2C"/>
                </a:solidFill>
                <a:latin typeface="Montserrat Classic"/>
              </a:rPr>
              <a:t>C</a:t>
            </a:r>
            <a:r>
              <a:rPr lang="en-US" sz="2799" spc="55">
                <a:solidFill>
                  <a:srgbClr val="F8CF2C"/>
                </a:solidFill>
                <a:latin typeface="Montserrat Classic"/>
              </a:rPr>
              <a:t>han</a:t>
            </a:r>
          </a:p>
          <a:p>
            <a:pPr algn="ctr">
              <a:lnSpc>
                <a:spcPts val="3640"/>
              </a:lnSpc>
            </a:pPr>
            <a:r>
              <a:rPr lang="en-US" sz="2800" spc="56">
                <a:solidFill>
                  <a:srgbClr val="FFFEE6"/>
                </a:solidFill>
                <a:latin typeface="Montserrat Classic"/>
              </a:rPr>
              <a:t>D</a:t>
            </a:r>
            <a:r>
              <a:rPr lang="en-US" b="false" sz="2800" spc="56">
                <a:solidFill>
                  <a:srgbClr val="FFFEE6"/>
                </a:solidFill>
                <a:latin typeface="Montserrat Classic"/>
              </a:rPr>
              <a:t>esenvolvedor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326731" y="560938"/>
            <a:ext cx="8657293" cy="1842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31"/>
              </a:lnSpc>
            </a:pPr>
            <a:r>
              <a:rPr lang="en-US" sz="12375">
                <a:solidFill>
                  <a:srgbClr val="F8CF2C"/>
                </a:solidFill>
                <a:latin typeface="Playlist Script"/>
              </a:rPr>
              <a:t>Nosso time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DADqv0wtaZY</dc:identifier>
  <dcterms:modified xsi:type="dcterms:W3CDTF">2011-08-01T06:04:30Z</dcterms:modified>
  <cp:revision>1</cp:revision>
  <dc:title>Cópia de Black White Yellow Corporate Photo Architecture Presentation</dc:title>
</cp:coreProperties>
</file>